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花風テクノ Bold" charset="1" panose="02020A00000000000000"/>
      <p:regular r:id="rId16"/>
    </p:embeddedFont>
    <p:embeddedFont>
      <p:font typeface="Quick Bold" charset="1" panose="00000000000000000000"/>
      <p:regular r:id="rId17"/>
    </p:embeddedFont>
    <p:embeddedFont>
      <p:font typeface="花風テクノ" charset="1" panose="02020800000000000000"/>
      <p:regular r:id="rId18"/>
    </p:embeddedFont>
    <p:embeddedFont>
      <p:font typeface="Open Sans 1" charset="1" panose="00000000000000000000"/>
      <p:regular r:id="rId19"/>
    </p:embeddedFont>
    <p:embeddedFont>
      <p:font typeface="Quick" charset="1" panose="00000000000000000000"/>
      <p:regular r:id="rId20"/>
    </p:embeddedFont>
    <p:embeddedFont>
      <p:font typeface="Open Sans 2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734"/>
            <a:ext cx="15349900" cy="10233266"/>
          </a:xfrm>
          <a:custGeom>
            <a:avLst/>
            <a:gdLst/>
            <a:ahLst/>
            <a:cxnLst/>
            <a:rect r="r" b="b" t="t" l="l"/>
            <a:pathLst>
              <a:path h="10233266" w="15349900">
                <a:moveTo>
                  <a:pt x="0" y="0"/>
                </a:moveTo>
                <a:lnTo>
                  <a:pt x="15349900" y="0"/>
                </a:lnTo>
                <a:lnTo>
                  <a:pt x="15349900" y="10233266"/>
                </a:lnTo>
                <a:lnTo>
                  <a:pt x="0" y="1023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626356" y="7063320"/>
            <a:ext cx="3034962" cy="2780784"/>
          </a:xfrm>
          <a:custGeom>
            <a:avLst/>
            <a:gdLst/>
            <a:ahLst/>
            <a:cxnLst/>
            <a:rect r="r" b="b" t="t" l="l"/>
            <a:pathLst>
              <a:path h="2780784" w="3034962">
                <a:moveTo>
                  <a:pt x="3034962" y="0"/>
                </a:moveTo>
                <a:lnTo>
                  <a:pt x="0" y="0"/>
                </a:lnTo>
                <a:lnTo>
                  <a:pt x="0" y="2780784"/>
                </a:lnTo>
                <a:lnTo>
                  <a:pt x="3034962" y="2780784"/>
                </a:lnTo>
                <a:lnTo>
                  <a:pt x="3034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626356" y="416159"/>
            <a:ext cx="3034962" cy="2780784"/>
          </a:xfrm>
          <a:custGeom>
            <a:avLst/>
            <a:gdLst/>
            <a:ahLst/>
            <a:cxnLst/>
            <a:rect r="r" b="b" t="t" l="l"/>
            <a:pathLst>
              <a:path h="2780784" w="3034962">
                <a:moveTo>
                  <a:pt x="3034962" y="2780784"/>
                </a:moveTo>
                <a:lnTo>
                  <a:pt x="0" y="2780784"/>
                </a:lnTo>
                <a:lnTo>
                  <a:pt x="0" y="0"/>
                </a:lnTo>
                <a:lnTo>
                  <a:pt x="3034962" y="0"/>
                </a:lnTo>
                <a:lnTo>
                  <a:pt x="3034962" y="27807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69235" y="2611576"/>
            <a:ext cx="12980664" cy="6806542"/>
          </a:xfrm>
          <a:custGeom>
            <a:avLst/>
            <a:gdLst/>
            <a:ahLst/>
            <a:cxnLst/>
            <a:rect r="r" b="b" t="t" l="l"/>
            <a:pathLst>
              <a:path h="6806542" w="12980664">
                <a:moveTo>
                  <a:pt x="0" y="0"/>
                </a:moveTo>
                <a:lnTo>
                  <a:pt x="12980665" y="0"/>
                </a:lnTo>
                <a:lnTo>
                  <a:pt x="12980665" y="6806542"/>
                </a:lnTo>
                <a:lnTo>
                  <a:pt x="0" y="680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05904" y="461175"/>
            <a:ext cx="6776413" cy="1135049"/>
          </a:xfrm>
          <a:custGeom>
            <a:avLst/>
            <a:gdLst/>
            <a:ahLst/>
            <a:cxnLst/>
            <a:rect r="r" b="b" t="t" l="l"/>
            <a:pathLst>
              <a:path h="1135049" w="6776413">
                <a:moveTo>
                  <a:pt x="0" y="0"/>
                </a:moveTo>
                <a:lnTo>
                  <a:pt x="6776414" y="0"/>
                </a:lnTo>
                <a:lnTo>
                  <a:pt x="6776414" y="1135050"/>
                </a:lnTo>
                <a:lnTo>
                  <a:pt x="0" y="1135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1484">
            <a:off x="7679702" y="5063753"/>
            <a:ext cx="9837183" cy="40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9"/>
              </a:lnSpc>
            </a:pPr>
            <a:r>
              <a:rPr lang="en-US" b="true" sz="5006">
                <a:solidFill>
                  <a:srgbClr val="FFFFFF"/>
                </a:solidFill>
                <a:latin typeface="花風テクノ Bold"/>
                <a:ea typeface="花風テクノ Bold"/>
                <a:cs typeface="花風テクノ Bold"/>
                <a:sym typeface="花風テクノ Bold"/>
              </a:rPr>
              <a:t>IMPLEMENTACIÓN DE AGENTE DE IA PARA SOPORTE TÉCNICO</a:t>
            </a:r>
          </a:p>
          <a:p>
            <a:pPr algn="ctr">
              <a:lnSpc>
                <a:spcPts val="700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05543" y="6525114"/>
            <a:ext cx="5842071" cy="3607479"/>
          </a:xfrm>
          <a:custGeom>
            <a:avLst/>
            <a:gdLst/>
            <a:ahLst/>
            <a:cxnLst/>
            <a:rect r="r" b="b" t="t" l="l"/>
            <a:pathLst>
              <a:path h="3607479" w="5842071">
                <a:moveTo>
                  <a:pt x="5842071" y="0"/>
                </a:moveTo>
                <a:lnTo>
                  <a:pt x="0" y="0"/>
                </a:lnTo>
                <a:lnTo>
                  <a:pt x="0" y="3607478"/>
                </a:lnTo>
                <a:lnTo>
                  <a:pt x="5842071" y="3607478"/>
                </a:lnTo>
                <a:lnTo>
                  <a:pt x="584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87966" y="-845110"/>
            <a:ext cx="6677761" cy="7732145"/>
          </a:xfrm>
          <a:custGeom>
            <a:avLst/>
            <a:gdLst/>
            <a:ahLst/>
            <a:cxnLst/>
            <a:rect r="r" b="b" t="t" l="l"/>
            <a:pathLst>
              <a:path h="7732145" w="6677761">
                <a:moveTo>
                  <a:pt x="0" y="0"/>
                </a:moveTo>
                <a:lnTo>
                  <a:pt x="6677761" y="0"/>
                </a:lnTo>
                <a:lnTo>
                  <a:pt x="6677761" y="7732144"/>
                </a:lnTo>
                <a:lnTo>
                  <a:pt x="0" y="7732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7517" y="5735744"/>
            <a:ext cx="4734225" cy="4976846"/>
          </a:xfrm>
          <a:custGeom>
            <a:avLst/>
            <a:gdLst/>
            <a:ahLst/>
            <a:cxnLst/>
            <a:rect r="r" b="b" t="t" l="l"/>
            <a:pathLst>
              <a:path h="4976846" w="4734225">
                <a:moveTo>
                  <a:pt x="0" y="0"/>
                </a:moveTo>
                <a:lnTo>
                  <a:pt x="4734225" y="0"/>
                </a:lnTo>
                <a:lnTo>
                  <a:pt x="4734225" y="4976846"/>
                </a:lnTo>
                <a:lnTo>
                  <a:pt x="0" y="4976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431" y="2688523"/>
            <a:ext cx="11622629" cy="6094442"/>
          </a:xfrm>
          <a:custGeom>
            <a:avLst/>
            <a:gdLst/>
            <a:ahLst/>
            <a:cxnLst/>
            <a:rect r="r" b="b" t="t" l="l"/>
            <a:pathLst>
              <a:path h="6094442" w="11622629">
                <a:moveTo>
                  <a:pt x="0" y="0"/>
                </a:moveTo>
                <a:lnTo>
                  <a:pt x="11622629" y="0"/>
                </a:lnTo>
                <a:lnTo>
                  <a:pt x="11622629" y="6094443"/>
                </a:lnTo>
                <a:lnTo>
                  <a:pt x="0" y="6094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1484">
            <a:off x="659616" y="-576991"/>
            <a:ext cx="10271393" cy="397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ARQUITECTURA DE LA SOLUCIÓN</a:t>
            </a:r>
          </a:p>
          <a:p>
            <a:pPr algn="ctr">
              <a:lnSpc>
                <a:spcPts val="89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16960" y="3495277"/>
            <a:ext cx="1067100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rontend: Streamlit (interfaz web)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Base de conocimiento: FAISS + embeddings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Modelo LLM: ChatOpenAI (GPT-4o-mini)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Memoria: ConversationBufferMemory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Flujo: Usuario → Streamlit → FAISS → LLM → Respuesta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29" r="0" b="-20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8596" y="-4114800"/>
            <a:ext cx="8219313" cy="8229600"/>
          </a:xfrm>
          <a:custGeom>
            <a:avLst/>
            <a:gdLst/>
            <a:ahLst/>
            <a:cxnLst/>
            <a:rect r="r" b="b" t="t" l="l"/>
            <a:pathLst>
              <a:path h="8229600" w="8219313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7205" y="8298782"/>
            <a:ext cx="4542095" cy="959518"/>
          </a:xfrm>
          <a:custGeom>
            <a:avLst/>
            <a:gdLst/>
            <a:ahLst/>
            <a:cxnLst/>
            <a:rect r="r" b="b" t="t" l="l"/>
            <a:pathLst>
              <a:path h="959518" w="4542095">
                <a:moveTo>
                  <a:pt x="0" y="0"/>
                </a:moveTo>
                <a:lnTo>
                  <a:pt x="4542095" y="0"/>
                </a:lnTo>
                <a:lnTo>
                  <a:pt x="4542095" y="959518"/>
                </a:lnTo>
                <a:lnTo>
                  <a:pt x="0" y="95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289207"/>
            <a:ext cx="8700494" cy="3708585"/>
          </a:xfrm>
          <a:custGeom>
            <a:avLst/>
            <a:gdLst/>
            <a:ahLst/>
            <a:cxnLst/>
            <a:rect r="r" b="b" t="t" l="l"/>
            <a:pathLst>
              <a:path h="3708585" w="8700494">
                <a:moveTo>
                  <a:pt x="0" y="0"/>
                </a:moveTo>
                <a:lnTo>
                  <a:pt x="8700494" y="0"/>
                </a:lnTo>
                <a:lnTo>
                  <a:pt x="8700494" y="3708586"/>
                </a:lnTo>
                <a:lnTo>
                  <a:pt x="0" y="3708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55108" y="4350572"/>
            <a:ext cx="6469368" cy="195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Quick Bold"/>
                <a:ea typeface="Quick Bold"/>
                <a:cs typeface="Quick Bold"/>
                <a:sym typeface="Quick Bold"/>
              </a:rPr>
              <a:t>REDUCCIÓN DE TICKETS REPETITIVOS MEDIANTE IA CONVERSACIONAL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-11484">
            <a:off x="1809" y="7357414"/>
            <a:ext cx="9807017" cy="226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AGENTE DE IA PARA SOPORTE TÉCNICO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5426138" y="5652477"/>
            <a:ext cx="3950641" cy="3619775"/>
          </a:xfrm>
          <a:custGeom>
            <a:avLst/>
            <a:gdLst/>
            <a:ahLst/>
            <a:cxnLst/>
            <a:rect r="r" b="b" t="t" l="l"/>
            <a:pathLst>
              <a:path h="3619775" w="3950641">
                <a:moveTo>
                  <a:pt x="3950641" y="0"/>
                </a:moveTo>
                <a:lnTo>
                  <a:pt x="0" y="0"/>
                </a:lnTo>
                <a:lnTo>
                  <a:pt x="0" y="3619774"/>
                </a:lnTo>
                <a:lnTo>
                  <a:pt x="3950641" y="3619774"/>
                </a:lnTo>
                <a:lnTo>
                  <a:pt x="39506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96751" y="7416121"/>
            <a:ext cx="1664869" cy="1842179"/>
          </a:xfrm>
          <a:custGeom>
            <a:avLst/>
            <a:gdLst/>
            <a:ahLst/>
            <a:cxnLst/>
            <a:rect r="r" b="b" t="t" l="l"/>
            <a:pathLst>
              <a:path h="1842179" w="1664869">
                <a:moveTo>
                  <a:pt x="0" y="0"/>
                </a:moveTo>
                <a:lnTo>
                  <a:pt x="1664869" y="0"/>
                </a:lnTo>
                <a:lnTo>
                  <a:pt x="1664869" y="1842179"/>
                </a:lnTo>
                <a:lnTo>
                  <a:pt x="0" y="1842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43097" y="625813"/>
            <a:ext cx="2321369" cy="297611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616491" y="7245699"/>
            <a:ext cx="4640003" cy="4025203"/>
          </a:xfrm>
          <a:custGeom>
            <a:avLst/>
            <a:gdLst/>
            <a:ahLst/>
            <a:cxnLst/>
            <a:rect r="r" b="b" t="t" l="l"/>
            <a:pathLst>
              <a:path h="4025203" w="4640003">
                <a:moveTo>
                  <a:pt x="0" y="0"/>
                </a:moveTo>
                <a:lnTo>
                  <a:pt x="4640003" y="0"/>
                </a:lnTo>
                <a:lnTo>
                  <a:pt x="4640003" y="4025202"/>
                </a:lnTo>
                <a:lnTo>
                  <a:pt x="0" y="4025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9990" y="801840"/>
            <a:ext cx="3544293" cy="3868259"/>
          </a:xfrm>
          <a:custGeom>
            <a:avLst/>
            <a:gdLst/>
            <a:ahLst/>
            <a:cxnLst/>
            <a:rect r="r" b="b" t="t" l="l"/>
            <a:pathLst>
              <a:path h="3868259" w="3544293">
                <a:moveTo>
                  <a:pt x="0" y="0"/>
                </a:moveTo>
                <a:lnTo>
                  <a:pt x="3544293" y="0"/>
                </a:lnTo>
                <a:lnTo>
                  <a:pt x="3544293" y="3868259"/>
                </a:lnTo>
                <a:lnTo>
                  <a:pt x="0" y="3868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974296"/>
            <a:ext cx="3495322" cy="3674451"/>
          </a:xfrm>
          <a:custGeom>
            <a:avLst/>
            <a:gdLst/>
            <a:ahLst/>
            <a:cxnLst/>
            <a:rect r="r" b="b" t="t" l="l"/>
            <a:pathLst>
              <a:path h="3674451" w="3495322">
                <a:moveTo>
                  <a:pt x="0" y="0"/>
                </a:moveTo>
                <a:lnTo>
                  <a:pt x="3495322" y="0"/>
                </a:lnTo>
                <a:lnTo>
                  <a:pt x="3495322" y="3674452"/>
                </a:lnTo>
                <a:lnTo>
                  <a:pt x="0" y="3674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8331" y="6339018"/>
            <a:ext cx="1183330" cy="1776105"/>
          </a:xfrm>
          <a:custGeom>
            <a:avLst/>
            <a:gdLst/>
            <a:ahLst/>
            <a:cxnLst/>
            <a:rect r="r" b="b" t="t" l="l"/>
            <a:pathLst>
              <a:path h="1776105" w="1183330">
                <a:moveTo>
                  <a:pt x="0" y="0"/>
                </a:moveTo>
                <a:lnTo>
                  <a:pt x="1183330" y="0"/>
                </a:lnTo>
                <a:lnTo>
                  <a:pt x="1183330" y="1776105"/>
                </a:lnTo>
                <a:lnTo>
                  <a:pt x="0" y="17761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11484">
            <a:off x="1788070" y="1743069"/>
            <a:ext cx="13564245" cy="498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9972" indent="-474986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Consultas repetitivas de usuarios:</a:t>
            </a:r>
          </a:p>
          <a:p>
            <a:pPr algn="ctr" marL="1899944" indent="-633315" lvl="2">
              <a:lnSpc>
                <a:spcPts val="6160"/>
              </a:lnSpc>
              <a:buFont typeface="Arial"/>
              <a:buChar char="⚬"/>
            </a:pP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Instalación de software</a:t>
            </a:r>
          </a:p>
          <a:p>
            <a:pPr algn="ctr" marL="1899944" indent="-633315" lvl="2">
              <a:lnSpc>
                <a:spcPts val="6160"/>
              </a:lnSpc>
              <a:buFont typeface="Arial"/>
              <a:buChar char="⚬"/>
            </a:pP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Reinicio de e</a:t>
            </a: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QUIPOS</a:t>
            </a:r>
          </a:p>
          <a:p>
            <a:pPr algn="ctr" marL="1899944" indent="-633315" lvl="2">
              <a:lnSpc>
                <a:spcPts val="6160"/>
              </a:lnSpc>
              <a:buFont typeface="Arial"/>
              <a:buChar char="⚬"/>
            </a:pP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COPIAS DE SEGURIDAD</a:t>
            </a:r>
          </a:p>
          <a:p>
            <a:pPr algn="ctr" marL="1899944" indent="-633315" lvl="2">
              <a:lnSpc>
                <a:spcPts val="6160"/>
              </a:lnSpc>
              <a:buFont typeface="Arial"/>
              <a:buChar char="⚬"/>
            </a:pPr>
            <a:r>
              <a:rPr lang="en-US" sz="44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CONEXIÓN A LA RED</a:t>
            </a:r>
          </a:p>
          <a:p>
            <a:pPr algn="ctr">
              <a:lnSpc>
                <a:spcPts val="89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-11484">
            <a:off x="4524165" y="316734"/>
            <a:ext cx="8843632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PROBLEMA IDENTIFICADO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329" y="2316419"/>
            <a:ext cx="760742" cy="5654163"/>
          </a:xfrm>
          <a:custGeom>
            <a:avLst/>
            <a:gdLst/>
            <a:ahLst/>
            <a:cxnLst/>
            <a:rect r="r" b="b" t="t" l="l"/>
            <a:pathLst>
              <a:path h="5654163" w="760742">
                <a:moveTo>
                  <a:pt x="0" y="0"/>
                </a:moveTo>
                <a:lnTo>
                  <a:pt x="760742" y="0"/>
                </a:lnTo>
                <a:lnTo>
                  <a:pt x="760742" y="5654162"/>
                </a:lnTo>
                <a:lnTo>
                  <a:pt x="0" y="5654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7851" y="2129925"/>
            <a:ext cx="5261449" cy="6430037"/>
          </a:xfrm>
          <a:custGeom>
            <a:avLst/>
            <a:gdLst/>
            <a:ahLst/>
            <a:cxnLst/>
            <a:rect r="r" b="b" t="t" l="l"/>
            <a:pathLst>
              <a:path h="6430037" w="5261449">
                <a:moveTo>
                  <a:pt x="0" y="0"/>
                </a:moveTo>
                <a:lnTo>
                  <a:pt x="5261449" y="0"/>
                </a:lnTo>
                <a:lnTo>
                  <a:pt x="5261449" y="6430037"/>
                </a:lnTo>
                <a:lnTo>
                  <a:pt x="0" y="6430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12" t="-17126" r="-69523" b="-108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7159" y="2855992"/>
            <a:ext cx="9052604" cy="196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Quick"/>
                <a:ea typeface="Quick"/>
                <a:cs typeface="Quick"/>
                <a:sym typeface="Quick"/>
              </a:rPr>
              <a:t>Retrasos en tickets críticos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Quick"/>
                <a:ea typeface="Quick"/>
                <a:cs typeface="Quick"/>
                <a:sym typeface="Quick"/>
              </a:rPr>
              <a:t>Saturación del área de soporte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Quick"/>
                <a:ea typeface="Quick"/>
                <a:cs typeface="Quick"/>
                <a:sym typeface="Quick"/>
              </a:rPr>
              <a:t>Baja productividad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471424" y="-312919"/>
            <a:ext cx="10676334" cy="244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花風テクノ Bold"/>
                <a:ea typeface="花風テクノ Bold"/>
                <a:cs typeface="花風テクノ Bold"/>
                <a:sym typeface="花風テクノ Bold"/>
              </a:rPr>
              <a:t>Cons</a:t>
            </a:r>
            <a:r>
              <a:rPr lang="en-US" b="true" sz="9200">
                <a:solidFill>
                  <a:srgbClr val="FFFFFF"/>
                </a:solidFill>
                <a:latin typeface="花風テクノ Bold"/>
                <a:ea typeface="花風テクノ Bold"/>
                <a:cs typeface="花風テクノ Bold"/>
                <a:sym typeface="花風テクノ Bold"/>
              </a:rPr>
              <a:t>ecuencias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8983" y="1499579"/>
            <a:ext cx="11716561" cy="8787421"/>
          </a:xfrm>
          <a:custGeom>
            <a:avLst/>
            <a:gdLst/>
            <a:ahLst/>
            <a:cxnLst/>
            <a:rect r="r" b="b" t="t" l="l"/>
            <a:pathLst>
              <a:path h="8787421" w="11716561">
                <a:moveTo>
                  <a:pt x="0" y="0"/>
                </a:moveTo>
                <a:lnTo>
                  <a:pt x="11716561" y="0"/>
                </a:lnTo>
                <a:lnTo>
                  <a:pt x="11716561" y="8787421"/>
                </a:lnTo>
                <a:lnTo>
                  <a:pt x="0" y="878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7264" y="213743"/>
            <a:ext cx="4272704" cy="3095827"/>
          </a:xfrm>
          <a:custGeom>
            <a:avLst/>
            <a:gdLst/>
            <a:ahLst/>
            <a:cxnLst/>
            <a:rect r="r" b="b" t="t" l="l"/>
            <a:pathLst>
              <a:path h="3095827" w="4272704">
                <a:moveTo>
                  <a:pt x="0" y="0"/>
                </a:moveTo>
                <a:lnTo>
                  <a:pt x="4272704" y="0"/>
                </a:lnTo>
                <a:lnTo>
                  <a:pt x="4272704" y="3095826"/>
                </a:lnTo>
                <a:lnTo>
                  <a:pt x="0" y="309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556503"/>
            <a:ext cx="6677761" cy="7732145"/>
          </a:xfrm>
          <a:custGeom>
            <a:avLst/>
            <a:gdLst/>
            <a:ahLst/>
            <a:cxnLst/>
            <a:rect r="r" b="b" t="t" l="l"/>
            <a:pathLst>
              <a:path h="7732145" w="6677761">
                <a:moveTo>
                  <a:pt x="0" y="0"/>
                </a:moveTo>
                <a:lnTo>
                  <a:pt x="6677761" y="0"/>
                </a:lnTo>
                <a:lnTo>
                  <a:pt x="6677761" y="7732145"/>
                </a:lnTo>
                <a:lnTo>
                  <a:pt x="0" y="77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1484">
            <a:off x="252566" y="528211"/>
            <a:ext cx="10431495" cy="397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OBJETIVOS DE LA INTERVENCIÓN</a:t>
            </a:r>
          </a:p>
          <a:p>
            <a:pPr algn="ctr">
              <a:lnSpc>
                <a:spcPts val="896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7731093"/>
            <a:ext cx="11296826" cy="2555907"/>
          </a:xfrm>
          <a:custGeom>
            <a:avLst/>
            <a:gdLst/>
            <a:ahLst/>
            <a:cxnLst/>
            <a:rect r="r" b="b" t="t" l="l"/>
            <a:pathLst>
              <a:path h="2555907" w="11296826">
                <a:moveTo>
                  <a:pt x="0" y="0"/>
                </a:moveTo>
                <a:lnTo>
                  <a:pt x="11296826" y="0"/>
                </a:lnTo>
                <a:lnTo>
                  <a:pt x="11296826" y="2555907"/>
                </a:lnTo>
                <a:lnTo>
                  <a:pt x="0" y="2555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4969" y="5441013"/>
            <a:ext cx="1057185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Implem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entar un asistente virtual de soporte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Reducir en 50% los tickets repetitivos en 3 meses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Autonomía de usuarios para problemas básicos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Centralización de documentación técnica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55" r="0" b="-7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21312"/>
            <a:ext cx="10111642" cy="5236988"/>
          </a:xfrm>
          <a:custGeom>
            <a:avLst/>
            <a:gdLst/>
            <a:ahLst/>
            <a:cxnLst/>
            <a:rect r="r" b="b" t="t" l="l"/>
            <a:pathLst>
              <a:path h="5236988" w="10111642">
                <a:moveTo>
                  <a:pt x="0" y="0"/>
                </a:moveTo>
                <a:lnTo>
                  <a:pt x="10111642" y="0"/>
                </a:lnTo>
                <a:lnTo>
                  <a:pt x="10111642" y="5236988"/>
                </a:lnTo>
                <a:lnTo>
                  <a:pt x="0" y="523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1484">
            <a:off x="10236171" y="-55621"/>
            <a:ext cx="8044405" cy="445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DATOS Y RECURSOS DISPONIBLES</a:t>
            </a:r>
          </a:p>
          <a:p>
            <a:pPr algn="ctr">
              <a:lnSpc>
                <a:spcPts val="78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0594" y="5116124"/>
            <a:ext cx="101116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Documento interno: Procedimientos de Sopo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rte Informático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Base histórica de tickets (FAQs)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Políticas de TI y seguridad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328"/>
            <a:ext cx="18288000" cy="11658600"/>
          </a:xfrm>
          <a:custGeom>
            <a:avLst/>
            <a:gdLst/>
            <a:ahLst/>
            <a:cxnLst/>
            <a:rect r="r" b="b" t="t" l="l"/>
            <a:pathLst>
              <a:path h="11658600" w="18288000">
                <a:moveTo>
                  <a:pt x="0" y="0"/>
                </a:moveTo>
                <a:lnTo>
                  <a:pt x="18288000" y="0"/>
                </a:lnTo>
                <a:lnTo>
                  <a:pt x="18288000" y="11658600"/>
                </a:lnTo>
                <a:lnTo>
                  <a:pt x="0" y="1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2681214"/>
            <a:ext cx="7790993" cy="9235014"/>
          </a:xfrm>
          <a:custGeom>
            <a:avLst/>
            <a:gdLst/>
            <a:ahLst/>
            <a:cxnLst/>
            <a:rect r="r" b="b" t="t" l="l"/>
            <a:pathLst>
              <a:path h="9235014" w="7790993">
                <a:moveTo>
                  <a:pt x="0" y="0"/>
                </a:moveTo>
                <a:lnTo>
                  <a:pt x="7790993" y="0"/>
                </a:lnTo>
                <a:lnTo>
                  <a:pt x="7790993" y="9235013"/>
                </a:lnTo>
                <a:lnTo>
                  <a:pt x="0" y="9235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1484">
            <a:off x="781513" y="1326436"/>
            <a:ext cx="16955801" cy="247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 RESTRICCIONES Y REQUERIMIENTOS</a:t>
            </a:r>
          </a:p>
          <a:p>
            <a:pPr algn="ctr">
              <a:lnSpc>
                <a:spcPts val="78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13995"/>
            <a:ext cx="1544776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Cumplimiento de no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rmativas de seguridad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Uso exclusivo de documentación aprobada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Integración con portal de autoservicio TI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Presupuesto acotado → embeddings pequeños (text-embedding-3-small)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1962" y="4223708"/>
            <a:ext cx="7318849" cy="7318849"/>
          </a:xfrm>
          <a:custGeom>
            <a:avLst/>
            <a:gdLst/>
            <a:ahLst/>
            <a:cxnLst/>
            <a:rect r="r" b="b" t="t" l="l"/>
            <a:pathLst>
              <a:path h="7318849" w="7318849">
                <a:moveTo>
                  <a:pt x="0" y="0"/>
                </a:moveTo>
                <a:lnTo>
                  <a:pt x="7318850" y="0"/>
                </a:lnTo>
                <a:lnTo>
                  <a:pt x="7318850" y="7318849"/>
                </a:lnTo>
                <a:lnTo>
                  <a:pt x="0" y="731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2473036" y="2533195"/>
            <a:ext cx="10226841" cy="5280769"/>
          </a:xfrm>
          <a:custGeom>
            <a:avLst/>
            <a:gdLst/>
            <a:ahLst/>
            <a:cxnLst/>
            <a:rect r="r" b="b" t="t" l="l"/>
            <a:pathLst>
              <a:path h="5280769" w="10226841">
                <a:moveTo>
                  <a:pt x="0" y="0"/>
                </a:moveTo>
                <a:lnTo>
                  <a:pt x="10226841" y="0"/>
                </a:lnTo>
                <a:lnTo>
                  <a:pt x="10226841" y="5280769"/>
                </a:lnTo>
                <a:lnTo>
                  <a:pt x="0" y="5280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3705" y="3509371"/>
            <a:ext cx="7315200" cy="3328416"/>
          </a:xfrm>
          <a:custGeom>
            <a:avLst/>
            <a:gdLst/>
            <a:ahLst/>
            <a:cxnLst/>
            <a:rect r="r" b="b" t="t" l="l"/>
            <a:pathLst>
              <a:path h="3328416" w="7315200">
                <a:moveTo>
                  <a:pt x="0" y="0"/>
                </a:moveTo>
                <a:lnTo>
                  <a:pt x="7315200" y="0"/>
                </a:lnTo>
                <a:lnTo>
                  <a:pt x="7315200" y="3328416"/>
                </a:lnTo>
                <a:lnTo>
                  <a:pt x="0" y="3328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4115" y="0"/>
            <a:ext cx="2834499" cy="2529791"/>
          </a:xfrm>
          <a:custGeom>
            <a:avLst/>
            <a:gdLst/>
            <a:ahLst/>
            <a:cxnLst/>
            <a:rect r="r" b="b" t="t" l="l"/>
            <a:pathLst>
              <a:path h="2529791" w="2834499">
                <a:moveTo>
                  <a:pt x="0" y="0"/>
                </a:moveTo>
                <a:lnTo>
                  <a:pt x="2834499" y="0"/>
                </a:lnTo>
                <a:lnTo>
                  <a:pt x="2834499" y="2529791"/>
                </a:lnTo>
                <a:lnTo>
                  <a:pt x="0" y="2529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3007" y="7571212"/>
            <a:ext cx="5836596" cy="4114800"/>
          </a:xfrm>
          <a:custGeom>
            <a:avLst/>
            <a:gdLst/>
            <a:ahLst/>
            <a:cxnLst/>
            <a:rect r="r" b="b" t="t" l="l"/>
            <a:pathLst>
              <a:path h="4114800" w="5836596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1484">
            <a:off x="1718465" y="5667"/>
            <a:ext cx="11643729" cy="162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3664">
                <a:solidFill>
                  <a:srgbClr val="FFFFFF"/>
                </a:solidFill>
                <a:latin typeface="花風テクノ"/>
                <a:ea typeface="花風テクノ"/>
                <a:cs typeface="花風テクノ"/>
                <a:sym typeface="花風テクノ"/>
              </a:rPr>
              <a:t> ENFOQUE DE IA SELECCIONADO</a:t>
            </a:r>
          </a:p>
          <a:p>
            <a:pPr algn="ctr">
              <a:lnSpc>
                <a:spcPts val="513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83705" y="3949934"/>
            <a:ext cx="73152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 eligió vectorstore + R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AG para garantizar respuestas precisas basadas en la documentación interna.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9" r="0" b="-16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4577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596" y="1664977"/>
            <a:ext cx="15022357" cy="8240147"/>
          </a:xfrm>
          <a:custGeom>
            <a:avLst/>
            <a:gdLst/>
            <a:ahLst/>
            <a:cxnLst/>
            <a:rect r="r" b="b" t="t" l="l"/>
            <a:pathLst>
              <a:path h="8240147" w="15022357">
                <a:moveTo>
                  <a:pt x="0" y="0"/>
                </a:moveTo>
                <a:lnTo>
                  <a:pt x="15022357" y="0"/>
                </a:lnTo>
                <a:lnTo>
                  <a:pt x="15022357" y="8240147"/>
                </a:lnTo>
                <a:lnTo>
                  <a:pt x="0" y="8240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26" r="0" b="-742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10923" y="282989"/>
            <a:ext cx="6033778" cy="219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 b="true">
                <a:solidFill>
                  <a:srgbClr val="FFFFFF"/>
                </a:solidFill>
                <a:latin typeface="花風テクノ Bold"/>
                <a:ea typeface="花風テクノ Bold"/>
                <a:cs typeface="花風テクノ Bold"/>
                <a:sym typeface="花風テクノ Bold"/>
              </a:rPr>
              <a:t>Pipeline RAG</a:t>
            </a:r>
          </a:p>
          <a:p>
            <a:pPr algn="ctr">
              <a:lnSpc>
                <a:spcPts val="69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83155" y="3019742"/>
            <a:ext cx="1250439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División de documentos en chunks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Gene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ración de embeddings con OpenAI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Almacenamiento en base vectorial (FAISS)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Búsqueda semántica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Generación de respuestas con gpt-4o-mini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Memoria de conversación con ConversationBufferMemory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DAGzu3MxSBQ</dc:identifier>
  <dcterms:modified xsi:type="dcterms:W3CDTF">2011-08-01T06:04:30Z</dcterms:modified>
  <cp:revision>1</cp:revision>
  <dc:title>La evolución de la</dc:title>
</cp:coreProperties>
</file>